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Average"/>
      <p:regular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6201b6c0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6201b6c0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6201b6c0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6201b6c0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6201b6c0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6201b6c0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7a5f846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7a5f846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8ecaac46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78ecaac46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conv2d(# of filters, (kernel size))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Kernel size = 3x3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Filter: integer parameter, numbers of filters the conv layer will learn from, determines the number of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filters in convolution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7a5f846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7a5f846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8ecaac46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78ecaac46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6201b6c0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6201b6c0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</a:t>
            </a:r>
            <a:r>
              <a:rPr lang="en"/>
              <a:t>weights</a:t>
            </a:r>
            <a:r>
              <a:rPr lang="en"/>
              <a:t> and biases for out model to learn from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6201b6d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6201b6d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65f44c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65f44c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201b6c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201b6c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65f44c3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65f44c3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65f44c3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65f44c3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6201b6c0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6201b6c0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6201b6c0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6201b6c0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4c9f0cc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4c9f0cc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4c9f0cc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4c9f0cc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6201b6c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6201b6c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6201b6c0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6201b6c0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6201b6c0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6201b6c0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4c9f0ccf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4c9f0cc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65f44c3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65f44c3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6201b6c0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6201b6c0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6201b6c0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6201b6c0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6201b6c0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6201b6c0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4c9f0cc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4c9f0cc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4c9f0ccf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4c9f0cc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4c9f0ccf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4c9f0ccf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4c9f0ccf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4c9f0ccf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4c9f0ccf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4c9f0ccf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6201b6c0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6201b6c0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6201b6c0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6201b6c0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6201b6c0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6201b6c0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API: Application Programing Interface: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software intermediary that allows two applications to talk to each other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7a5f846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7a5f846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6201b6c0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6201b6c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6201b6c0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6201b6c0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Batch: allows for computational speedups, number of samples processed before the model is updated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66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66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66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66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66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66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66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6600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66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66000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66000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iim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.jpg"/><Relationship Id="rId5" Type="http://schemas.openxmlformats.org/officeDocument/2006/relationships/image" Target="../media/image7.png"/><Relationship Id="rId6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Relationship Id="rId4" Type="http://schemas.openxmlformats.org/officeDocument/2006/relationships/image" Target="../media/image4.jp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pp.diagrams.net/?page-id=bsDMw8cU_y7bMtofN9q5&amp;scale=auto#G1jFhG58m0HSnodE31il867fc0FZqvtqmu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ImagingInformatics/machine-learning/blob/master/Education/KerasBinaryClassifier/SIIM_Keras_Binary_Classifier.ipynb" TargetMode="External"/><Relationship Id="rId4" Type="http://schemas.openxmlformats.org/officeDocument/2006/relationships/hyperlink" Target="https://machinelearningmastery.com/difference-between-a-batch-and-an-epoch/" TargetMode="External"/><Relationship Id="rId9" Type="http://schemas.openxmlformats.org/officeDocument/2006/relationships/hyperlink" Target="https://towardsai.net/p/machine-learning/beginner-guides-to-convolutional-neural-network-from-scratch-kuzushiji-mnist-75f42c175b21" TargetMode="External"/><Relationship Id="rId5" Type="http://schemas.openxmlformats.org/officeDocument/2006/relationships/hyperlink" Target="https://www.ncbi.nlm.nih.gov/pmc/articles/PMC2698108/" TargetMode="External"/><Relationship Id="rId6" Type="http://schemas.openxmlformats.org/officeDocument/2006/relationships/hyperlink" Target="https://machinelearningmastery.com/threshold-moving-for-imbalanced-classification/" TargetMode="External"/><Relationship Id="rId7" Type="http://schemas.openxmlformats.org/officeDocument/2006/relationships/hyperlink" Target="https://www.geeksforgeeks.org/keras-conv2d-class/" TargetMode="External"/><Relationship Id="rId8" Type="http://schemas.openxmlformats.org/officeDocument/2006/relationships/hyperlink" Target="https://data-flair.training/blogs/keras-convolution-neural-network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Radiological Image Processing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71250" y="3174874"/>
            <a:ext cx="7801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Authors: Mohannad Hussain &amp; Marc Kohli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 Society for Imaging Informatics in Medicine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Allyson Warren &amp; Leslie Cook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Function: Plot the Learning Curves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Cross Entropy Loss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Classification Accuracy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50" y="2112250"/>
            <a:ext cx="7321099" cy="2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650" y="962725"/>
            <a:ext cx="3987201" cy="1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DataGenerator to Read in Images 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5030625" y="1198125"/>
            <a:ext cx="3966300" cy="29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rain_datagen : </a:t>
            </a:r>
            <a:r>
              <a:rPr lang="en"/>
              <a:t>Keras ImageDataGenerator that will split ≈20% of the </a:t>
            </a:r>
            <a:r>
              <a:rPr lang="en"/>
              <a:t>training data for the validation data set</a:t>
            </a:r>
            <a:r>
              <a:rPr lang="en"/>
              <a:t> 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rain_it : </a:t>
            </a:r>
            <a:r>
              <a:rPr lang="en" sz="1729"/>
              <a:t> array of training data to feed into the CNN model, stores 722 rgb training images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v</a:t>
            </a:r>
            <a:r>
              <a:rPr b="1" lang="en"/>
              <a:t>al_it : </a:t>
            </a:r>
            <a:r>
              <a:rPr lang="en"/>
              <a:t>array  validation data that is a subset from the TRAIN_DATA_DIR , holds </a:t>
            </a:r>
            <a:r>
              <a:rPr lang="en"/>
              <a:t>179 rgb validation images.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3577" t="0"/>
          <a:stretch/>
        </p:blipFill>
        <p:spPr>
          <a:xfrm>
            <a:off x="186250" y="1152475"/>
            <a:ext cx="4652626" cy="329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9140" t="0"/>
          <a:stretch/>
        </p:blipFill>
        <p:spPr>
          <a:xfrm>
            <a:off x="5231688" y="4288225"/>
            <a:ext cx="342097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3"/>
          <p:cNvCxnSpPr/>
          <p:nvPr/>
        </p:nvCxnSpPr>
        <p:spPr>
          <a:xfrm>
            <a:off x="2144100" y="2975975"/>
            <a:ext cx="3655500" cy="14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2308125" y="3925000"/>
            <a:ext cx="3444900" cy="74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r>
              <a:rPr lang="en"/>
              <a:t> Neural Network Framework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930350" y="1198325"/>
            <a:ext cx="76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Convolution</a:t>
            </a:r>
            <a:r>
              <a:rPr lang="en"/>
              <a:t> Layer 			RELU activation			MaxPool Layer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200" y="2257000"/>
            <a:ext cx="2842475" cy="157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834650" y="2139875"/>
            <a:ext cx="3497300" cy="1807450"/>
            <a:chOff x="1755303" y="2150998"/>
            <a:chExt cx="3667086" cy="1983375"/>
          </a:xfrm>
        </p:grpSpPr>
        <p:pic>
          <p:nvPicPr>
            <p:cNvPr id="148" name="Google Shape;14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5303" y="2150998"/>
              <a:ext cx="3667086" cy="198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4"/>
            <p:cNvPicPr preferRelativeResize="0"/>
            <p:nvPr/>
          </p:nvPicPr>
          <p:blipFill rotWithShape="1">
            <a:blip r:embed="rId5">
              <a:alphaModFix/>
            </a:blip>
            <a:srcRect b="0" l="66977" r="0" t="0"/>
            <a:stretch/>
          </p:blipFill>
          <p:spPr>
            <a:xfrm>
              <a:off x="3094666" y="3174892"/>
              <a:ext cx="1019320" cy="8758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b="0" l="3442" r="2235" t="0"/>
          <a:stretch/>
        </p:blipFill>
        <p:spPr>
          <a:xfrm>
            <a:off x="-6200" y="2043200"/>
            <a:ext cx="3827724" cy="20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51875" y="1951625"/>
            <a:ext cx="7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Input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2641300" y="2050300"/>
            <a:ext cx="11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Feature map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 </a:t>
            </a:r>
            <a:r>
              <a:rPr lang="en"/>
              <a:t>Framework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236025" y="1192875"/>
            <a:ext cx="77574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Flatten</a:t>
            </a:r>
            <a:r>
              <a:rPr lang="en"/>
              <a:t> 				Dense + Dropout			 Binary Classification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37" y="2399325"/>
            <a:ext cx="3302726" cy="16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775" y="2044738"/>
            <a:ext cx="2769975" cy="227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" y="2223025"/>
            <a:ext cx="3131688" cy="20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</a:t>
            </a:r>
            <a:r>
              <a:rPr lang="en"/>
              <a:t>CNN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47279" l="0" r="8197" t="0"/>
          <a:stretch/>
        </p:blipFill>
        <p:spPr>
          <a:xfrm>
            <a:off x="4946625" y="1515925"/>
            <a:ext cx="4197374" cy="25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159300" y="1170125"/>
            <a:ext cx="49098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Input : </a:t>
            </a:r>
            <a:r>
              <a:rPr lang="en"/>
              <a:t>model input of shape (331x331x3) rgb images (x1)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Conv2D : </a:t>
            </a:r>
            <a:r>
              <a:rPr lang="en"/>
              <a:t>creates a convolution kernel that is convolved with the layer input to produce a tensor (multi-dimensional array) of outputs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Activation :</a:t>
            </a:r>
            <a:r>
              <a:rPr lang="en"/>
              <a:t> RELU, rectified linear unit, speeds</a:t>
            </a:r>
            <a:r>
              <a:rPr lang="en"/>
              <a:t> up training with a simple gradient of 0 or 1, where all </a:t>
            </a:r>
            <a:r>
              <a:rPr lang="en"/>
              <a:t>negative</a:t>
            </a:r>
            <a:r>
              <a:rPr lang="en"/>
              <a:t> elements are set to 0 and computation is easy.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MaxPooling2D : </a:t>
            </a:r>
            <a:r>
              <a:rPr lang="en"/>
              <a:t>results in pooled feature maps that highlight the most prominent feature in the patch, reducing dimension volume by half.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Flatten :</a:t>
            </a:r>
            <a:r>
              <a:rPr lang="en"/>
              <a:t> flattens the multi-dimensional input tensors into a single dimension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Dropout : </a:t>
            </a:r>
            <a:r>
              <a:rPr lang="en"/>
              <a:t>used to avoid overfitting the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CNN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83100" y="1152475"/>
            <a:ext cx="46407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Dense : </a:t>
            </a:r>
            <a:r>
              <a:rPr lang="en"/>
              <a:t>used to create a fully connected model that receives all input from the previous layer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Kernel_initilaizer :  </a:t>
            </a:r>
            <a:r>
              <a:rPr lang="en"/>
              <a:t>‘he_uniform’ draws samples from a uniform distribution (-limit, limit)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Output :  </a:t>
            </a:r>
            <a:r>
              <a:rPr lang="en"/>
              <a:t>sigmoid activation for binary classification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Model : </a:t>
            </a:r>
            <a:r>
              <a:rPr lang="en"/>
              <a:t>inputs the keras.Input model, outputs the final layer of sigmoid function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Adam :</a:t>
            </a:r>
            <a:r>
              <a:rPr lang="en"/>
              <a:t> extended stochastic gradient descent algorithm utilizing adaptive moment estimates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Model.compile : </a:t>
            </a:r>
            <a:r>
              <a:rPr lang="en"/>
              <a:t>configures the model for training with arguments (optimizer = Adam gradient descent,   loss = binary cross entropy, metrics = accuracy dictionary from sklearn library)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52182"/>
          <a:stretch/>
        </p:blipFill>
        <p:spPr>
          <a:xfrm>
            <a:off x="4800025" y="1569625"/>
            <a:ext cx="4340099" cy="22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00" y="1569625"/>
            <a:ext cx="4487200" cy="23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Outline</a:t>
            </a:r>
            <a:endParaRPr/>
          </a:p>
        </p:txBody>
      </p:sp>
      <p:pic>
        <p:nvPicPr>
          <p:cNvPr id="182" name="Google Shape;182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224" y="1107874"/>
            <a:ext cx="7494480" cy="377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4025" y="3116225"/>
            <a:ext cx="830550" cy="8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025" y="1874597"/>
            <a:ext cx="830550" cy="83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Summary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24017" l="0" r="0" t="0"/>
          <a:stretch/>
        </p:blipFill>
        <p:spPr>
          <a:xfrm>
            <a:off x="455525" y="1147872"/>
            <a:ext cx="3918299" cy="37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75240"/>
          <a:stretch/>
        </p:blipFill>
        <p:spPr>
          <a:xfrm>
            <a:off x="4823650" y="1465900"/>
            <a:ext cx="3934676" cy="12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550" y="3007125"/>
            <a:ext cx="3704875" cy="1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Errors and how we fixed them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Original version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49535" t="43668"/>
          <a:stretch/>
        </p:blipFill>
        <p:spPr>
          <a:xfrm>
            <a:off x="647525" y="3045225"/>
            <a:ext cx="277472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572000" y="1137775"/>
            <a:ext cx="44142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version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75" y="1768575"/>
            <a:ext cx="3314550" cy="10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0" l="0" r="2056" t="0"/>
          <a:stretch/>
        </p:blipFill>
        <p:spPr>
          <a:xfrm>
            <a:off x="4935900" y="1768575"/>
            <a:ext cx="3592325" cy="10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b="7585" l="0" r="47767" t="29199"/>
          <a:stretch/>
        </p:blipFill>
        <p:spPr>
          <a:xfrm>
            <a:off x="4967150" y="3055825"/>
            <a:ext cx="3314550" cy="554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0"/>
          <p:cNvCxnSpPr/>
          <p:nvPr/>
        </p:nvCxnSpPr>
        <p:spPr>
          <a:xfrm>
            <a:off x="4461400" y="1093300"/>
            <a:ext cx="0" cy="37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30"/>
          <p:cNvPicPr preferRelativeResize="0"/>
          <p:nvPr/>
        </p:nvPicPr>
        <p:blipFill rotWithShape="1">
          <a:blip r:embed="rId7">
            <a:alphaModFix/>
          </a:blip>
          <a:srcRect b="15911" l="809" r="69660" t="78934"/>
          <a:stretch/>
        </p:blipFill>
        <p:spPr>
          <a:xfrm>
            <a:off x="674375" y="3804814"/>
            <a:ext cx="2278374" cy="4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8">
            <a:alphaModFix/>
          </a:blip>
          <a:srcRect b="32807" l="0" r="56270" t="56078"/>
          <a:stretch/>
        </p:blipFill>
        <p:spPr>
          <a:xfrm>
            <a:off x="5024775" y="3806925"/>
            <a:ext cx="3109776" cy="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Network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2480075"/>
            <a:ext cx="8520600" cy="24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45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30"/>
              <a:buChar char="●"/>
            </a:pPr>
            <a:r>
              <a:rPr b="1" lang="en" sz="1729"/>
              <a:t>train_it</a:t>
            </a:r>
            <a:r>
              <a:rPr b="1" lang="en" sz="1729" u="sng"/>
              <a:t> </a:t>
            </a:r>
            <a:r>
              <a:rPr lang="en" sz="1729"/>
              <a:t>	:   array of training data to feed our model</a:t>
            </a:r>
            <a:endParaRPr sz="1729"/>
          </a:p>
          <a:p>
            <a:pPr indent="-33845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30"/>
              <a:buChar char="●"/>
            </a:pPr>
            <a:r>
              <a:rPr b="1" lang="en" sz="1729"/>
              <a:t>steps_per_epoch </a:t>
            </a:r>
            <a:r>
              <a:rPr lang="en" sz="1729"/>
              <a:t> :  total number of steps (batches of samples) to yield from generator before declaring one epoch done.</a:t>
            </a:r>
            <a:endParaRPr sz="1729"/>
          </a:p>
          <a:p>
            <a:pPr indent="-33845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30"/>
              <a:buChar char="●"/>
            </a:pPr>
            <a:r>
              <a:rPr b="1" lang="en" sz="1729"/>
              <a:t>validation_data</a:t>
            </a:r>
            <a:r>
              <a:rPr lang="en" sz="1729"/>
              <a:t>  :  array of data to evaluate the loss and any model metrics at the end of each epoch.</a:t>
            </a:r>
            <a:endParaRPr sz="1729"/>
          </a:p>
          <a:p>
            <a:pPr indent="-33845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30"/>
              <a:buChar char="●"/>
            </a:pPr>
            <a:r>
              <a:rPr b="1" lang="en" sz="1729"/>
              <a:t>validation_steps</a:t>
            </a:r>
            <a:r>
              <a:rPr lang="en" sz="1729"/>
              <a:t>  :   total number of steps to validate before stopping.</a:t>
            </a:r>
            <a:endParaRPr sz="1729"/>
          </a:p>
          <a:p>
            <a:pPr indent="-338455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30"/>
              <a:buChar char="●"/>
            </a:pPr>
            <a:r>
              <a:rPr b="1" lang="en" sz="1729"/>
              <a:t>epochs</a:t>
            </a:r>
            <a:r>
              <a:rPr lang="en" sz="1729"/>
              <a:t>  :   Number of epochs to train the model. (Go until this index is reached)</a:t>
            </a:r>
            <a:endParaRPr sz="1729"/>
          </a:p>
          <a:p>
            <a:pPr indent="-338455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730"/>
              <a:buChar char="●"/>
            </a:pPr>
            <a:r>
              <a:rPr b="1" lang="en" sz="1729"/>
              <a:t>verbose</a:t>
            </a:r>
            <a:r>
              <a:rPr lang="en" sz="1729"/>
              <a:t>  :  Verbosity mode (1 means show progress bar while training)</a:t>
            </a:r>
            <a:endParaRPr sz="1729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37" y="789124"/>
            <a:ext cx="7012925" cy="16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Goal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algorithms have  the potential to give higher accuracy in identifying abnormalities in radiological images than the human eye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</a:t>
            </a:r>
            <a:r>
              <a:rPr lang="en"/>
              <a:t>project</a:t>
            </a:r>
            <a:r>
              <a:rPr lang="en"/>
              <a:t>, the goal is to classify sagittal T1 MRI scans by pre- and post-</a:t>
            </a:r>
            <a:r>
              <a:rPr lang="en"/>
              <a:t>contrast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Sagittal describes how the body (brain) is divided into </a:t>
            </a:r>
            <a:r>
              <a:rPr lang="en"/>
              <a:t>left</a:t>
            </a:r>
            <a:r>
              <a:rPr lang="en"/>
              <a:t> and right halves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 is the time constant that determines the rate at which excited protons return to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Sagittal T1 MRI’s show nerve connections of white matter to appear white, congregations of neurons of gray matter to appear gray, and the cerebrospinal fluid to appear dark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ontinued (Not a Great Training)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0" y="910599"/>
            <a:ext cx="8318900" cy="17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92199"/>
            <a:ext cx="4106004" cy="2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975" y="2792200"/>
            <a:ext cx="4201276" cy="2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 (Better the Second Time)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5" y="865325"/>
            <a:ext cx="8593674" cy="174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25" y="2816901"/>
            <a:ext cx="4127224" cy="212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200" y="2772225"/>
            <a:ext cx="4213450" cy="22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validation set/ performance metrics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392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validation set:</a:t>
            </a:r>
            <a:endParaRPr/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Get all of the true y values (Y)</a:t>
            </a:r>
            <a:endParaRPr sz="1700"/>
          </a:p>
          <a:p>
            <a:pPr indent="-32845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Get all of the predicted y values (Ŷ)</a:t>
            </a:r>
            <a:endParaRPr sz="1700"/>
          </a:p>
          <a:p>
            <a:pPr indent="-32845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Run the Network Model and get all of the x values used to make predictions to test the accuracy of the model.</a:t>
            </a:r>
            <a:endParaRPr sz="1700"/>
          </a:p>
          <a:p>
            <a:pPr indent="-328453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Continue until we reach the end of the validation set</a:t>
            </a:r>
            <a:endParaRPr sz="1700"/>
          </a:p>
          <a:p>
            <a:pPr indent="-328453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sz="1700"/>
              <a:t>Store the Y and X values in numpy arrays</a:t>
            </a:r>
            <a:endParaRPr sz="1700"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723" y="1152473"/>
            <a:ext cx="449357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the ROC Curve for Validation Data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250925" y="1592800"/>
            <a:ext cx="82467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From the sklearn library</a:t>
            </a:r>
            <a:endParaRPr b="1" sz="1600"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r</a:t>
            </a:r>
            <a:r>
              <a:rPr b="1" lang="en" sz="2000"/>
              <a:t>oc_curve</a:t>
            </a:r>
            <a:r>
              <a:rPr lang="en" sz="2000"/>
              <a:t>  :  Compute Receiver Operating Characteristic (ROC).</a:t>
            </a:r>
            <a:endParaRPr sz="2000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– Parameters – 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y</a:t>
            </a:r>
            <a:r>
              <a:rPr b="1" lang="en"/>
              <a:t>_true</a:t>
            </a:r>
            <a:r>
              <a:rPr lang="en"/>
              <a:t>   :  True binary labels (Values are expected to be 0 or 1) (Expectation – Y)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y</a:t>
            </a:r>
            <a:r>
              <a:rPr b="1" lang="en"/>
              <a:t>_pred</a:t>
            </a:r>
            <a:r>
              <a:rPr lang="en"/>
              <a:t>  :  Target scores (Values determined by the network) (Reality – Ŷ)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– Returns –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</a:t>
            </a:r>
            <a:r>
              <a:rPr b="1" lang="en"/>
              <a:t>pr_keras</a:t>
            </a:r>
            <a:r>
              <a:rPr lang="en"/>
              <a:t>  :  Array of increasing false positive rates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</a:t>
            </a:r>
            <a:r>
              <a:rPr b="1" lang="en"/>
              <a:t>pr_keras</a:t>
            </a:r>
            <a:r>
              <a:rPr lang="en"/>
              <a:t>  :  Array of increasing true positive rates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</a:t>
            </a:r>
            <a:r>
              <a:rPr b="1" lang="en"/>
              <a:t>hresholds_keras</a:t>
            </a:r>
            <a:r>
              <a:rPr lang="en"/>
              <a:t>  :  Array of decreasing thresholds on the decision function used to </a:t>
            </a:r>
            <a:br>
              <a:rPr lang="en"/>
            </a:br>
            <a:r>
              <a:rPr lang="en"/>
              <a:t>                                 compute fpr and tpr.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67928" l="0" r="30235" t="0"/>
          <a:stretch/>
        </p:blipFill>
        <p:spPr>
          <a:xfrm>
            <a:off x="1823288" y="865325"/>
            <a:ext cx="5497425" cy="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the ROC Curve for Validation Data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250925" y="1592800"/>
            <a:ext cx="82467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From the keras library</a:t>
            </a:r>
            <a:endParaRPr b="1" sz="1600"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auc</a:t>
            </a:r>
            <a:r>
              <a:rPr lang="en" sz="2000"/>
              <a:t> :  </a:t>
            </a:r>
            <a:r>
              <a:rPr lang="en" sz="2000"/>
              <a:t>Approximates the AUC (Area under the curve) of the ROC</a:t>
            </a:r>
            <a:endParaRPr sz="2000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– Parameters –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fpr_keras</a:t>
            </a:r>
            <a:r>
              <a:rPr lang="en"/>
              <a:t>  :  Array of increasing false positive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tpr_keras</a:t>
            </a:r>
            <a:r>
              <a:rPr lang="en"/>
              <a:t>  :  Array of increasing true positive rates</a:t>
            </a:r>
            <a:endParaRPr b="1" u="sng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– Returns –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auc_keras</a:t>
            </a:r>
            <a:r>
              <a:rPr lang="en"/>
              <a:t>  :  an approximation of the area under the positive rates curve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67928" l="0" r="30235" t="0"/>
          <a:stretch/>
        </p:blipFill>
        <p:spPr>
          <a:xfrm>
            <a:off x="1823288" y="865325"/>
            <a:ext cx="5497425" cy="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the ROC Curve for Validation Data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0" r="0" t="28464"/>
          <a:stretch/>
        </p:blipFill>
        <p:spPr>
          <a:xfrm>
            <a:off x="1169200" y="865325"/>
            <a:ext cx="6805600" cy="13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138" y="2352325"/>
            <a:ext cx="3601483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Confusion Matrix for Validation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0" y="980525"/>
            <a:ext cx="4788276" cy="23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172" y="981097"/>
            <a:ext cx="3877850" cy="37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472" y="3381350"/>
            <a:ext cx="3624428" cy="1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Test Set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0" r="35149" t="0"/>
          <a:stretch/>
        </p:blipFill>
        <p:spPr>
          <a:xfrm>
            <a:off x="311700" y="1017725"/>
            <a:ext cx="4718426" cy="2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999" y="1119475"/>
            <a:ext cx="3802175" cy="3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225975" y="2067375"/>
            <a:ext cx="3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ROC curve for Test Set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350" y="249775"/>
            <a:ext cx="5461300" cy="14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013" y="1922000"/>
            <a:ext cx="4210724" cy="28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/>
              <a:t> ROC of Validation With Test</a:t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846" y="1154725"/>
            <a:ext cx="4192303" cy="28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4725"/>
            <a:ext cx="3948150" cy="28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342900" y="4104075"/>
            <a:ext cx="38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Validation Data Results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4919750" y="4104075"/>
            <a:ext cx="38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Test 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Results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Pre-contrast							Post-contrast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75" y="1170113"/>
            <a:ext cx="35147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275" y="1164288"/>
            <a:ext cx="3514725" cy="352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threshold with the best accuracy</a:t>
            </a:r>
            <a:endParaRPr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5488775" y="2412475"/>
            <a:ext cx="3388800" cy="25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range was our network the most accurate when giving out its predictions</a:t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5"/>
            <a:ext cx="5068850" cy="40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 rotWithShape="1">
          <a:blip r:embed="rId4">
            <a:alphaModFix/>
          </a:blip>
          <a:srcRect b="68539" l="47643" r="12650" t="11333"/>
          <a:stretch/>
        </p:blipFill>
        <p:spPr>
          <a:xfrm>
            <a:off x="5805688" y="1543050"/>
            <a:ext cx="251212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the Confusion Matrix for the Test Set</a:t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5" y="1369289"/>
            <a:ext cx="4874675" cy="2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050" y="1017725"/>
            <a:ext cx="3706401" cy="36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589350" y="405250"/>
            <a:ext cx="34077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Cases Model </a:t>
            </a:r>
            <a:br>
              <a:rPr lang="en"/>
            </a:br>
            <a:r>
              <a:rPr lang="en"/>
              <a:t>Predicted Incorrectly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0" y="405249"/>
            <a:ext cx="3542800" cy="13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25" y="1730300"/>
            <a:ext cx="2920842" cy="32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917" y="1941949"/>
            <a:ext cx="2740564" cy="3038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 txBox="1"/>
          <p:nvPr/>
        </p:nvSpPr>
        <p:spPr>
          <a:xfrm>
            <a:off x="332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4523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2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937975" y="388300"/>
            <a:ext cx="28983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Cases Model </a:t>
            </a:r>
            <a:br>
              <a:rPr lang="en"/>
            </a:br>
            <a:r>
              <a:rPr lang="en"/>
              <a:t>Predicted Incorrectly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0" y="405249"/>
            <a:ext cx="3542800" cy="13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332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3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4523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4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175" y="1741000"/>
            <a:ext cx="2886089" cy="32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775" y="1944350"/>
            <a:ext cx="2720476" cy="3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937975" y="388300"/>
            <a:ext cx="28983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Cases Model </a:t>
            </a:r>
            <a:br>
              <a:rPr lang="en"/>
            </a:br>
            <a:r>
              <a:rPr lang="en"/>
              <a:t>Predicted Incorrectly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0" y="405249"/>
            <a:ext cx="3542800" cy="13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/>
        </p:nvSpPr>
        <p:spPr>
          <a:xfrm>
            <a:off x="332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5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4523175" y="28884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6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175" y="1512400"/>
            <a:ext cx="3121022" cy="34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175" y="1952649"/>
            <a:ext cx="2703070" cy="303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/>
        </p:nvSpPr>
        <p:spPr>
          <a:xfrm>
            <a:off x="1528750" y="375640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7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4423788" y="98105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8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3" y="172950"/>
            <a:ext cx="3076667" cy="3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297" y="231304"/>
            <a:ext cx="2980453" cy="33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875" y="1984799"/>
            <a:ext cx="2713430" cy="30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7222713" y="3756400"/>
            <a:ext cx="47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rage"/>
              <a:buAutoNum type="arabicPeriod" startAt="9"/>
            </a:pPr>
            <a:r>
              <a:t/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535775" y="926300"/>
            <a:ext cx="80367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Medical Imaging is a productive field to be considered for application of deep learning techniques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Binary Classification can be used to determine whether a T1 MRI scan consists of Pre- or Post-Contrast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Each time the CNN is fitted and trained, its threshold and accuracy varies despite using the same training, validation, and testing data.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The model that we fit to observe T1 MRI scans did contain perfect predictions; however, its errors were </a:t>
            </a: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significantly</a:t>
            </a: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lower than its correct guesses during the majority of running the notebook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The model gives insight into how a CNN operates and the methods and libraries used in standard practices to produce statistical observations pertaining to medical imaging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276225" y="1792800"/>
            <a:ext cx="40452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55" name="Google Shape;355;p49"/>
          <p:cNvSpPr txBox="1"/>
          <p:nvPr>
            <p:ph idx="2" type="body"/>
          </p:nvPr>
        </p:nvSpPr>
        <p:spPr>
          <a:xfrm>
            <a:off x="4939500" y="343200"/>
            <a:ext cx="3837000" cy="4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References</a:t>
            </a:r>
            <a:endParaRPr sz="16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https://github.com/ImagingInformatics/machine-learning/blob/master/Education/KerasBinaryClassifier/SIIM_Keras_Binary_Classifier.ipynb</a:t>
            </a:r>
            <a:r>
              <a:rPr lang="en" sz="1400">
                <a:solidFill>
                  <a:srgbClr val="1C4587"/>
                </a:solidFill>
              </a:rPr>
              <a:t> </a:t>
            </a:r>
            <a:endParaRPr sz="14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https://machinelearningmastery.com/difference-between-a-batch-and-an-epoch/</a:t>
            </a:r>
            <a:endParaRPr sz="14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https://www.ncbi.nlm.nih.gov/pmc/articles/PMC2698108/</a:t>
            </a:r>
            <a:r>
              <a:rPr lang="en" sz="1400" u="sng">
                <a:solidFill>
                  <a:srgbClr val="1C4587"/>
                </a:solidFill>
              </a:rPr>
              <a:t> </a:t>
            </a:r>
            <a:endParaRPr sz="14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https://machinelearningmastery.com/threshold-moving-for-imbalanced-classification/</a:t>
            </a:r>
            <a:endParaRPr sz="14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https://www.geeksforgeeks.org/keras-conv2d-class/</a:t>
            </a:r>
            <a:endParaRPr sz="14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https://data-flair.training/blogs/keras-convolution-neural-network/</a:t>
            </a:r>
            <a:endParaRPr sz="14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rgbClr val="1C458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https://towardsai.net/p/machine-learning/beginner-guides-to-convolutional-neural-network-from-scratch-kuzushiji-mnist-75f42c175b21</a:t>
            </a:r>
            <a:endParaRPr sz="14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what it is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4471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Given two </a:t>
            </a:r>
            <a:r>
              <a:rPr lang="en" sz="2000"/>
              <a:t>folders:  T</a:t>
            </a:r>
            <a:r>
              <a:rPr lang="en" sz="2000"/>
              <a:t>rain </a:t>
            </a:r>
            <a:r>
              <a:rPr lang="en" sz="2000"/>
              <a:t>and Test 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Need to split images into training, validation, and test sets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0" y="1840325"/>
            <a:ext cx="45720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raining Dataset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Train/with_gad :</a:t>
            </a:r>
            <a:r>
              <a:rPr lang="en"/>
              <a:t> contains sequences with 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209 items, 22.7 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Train/no_gad :</a:t>
            </a:r>
            <a:r>
              <a:rPr lang="en"/>
              <a:t> contains sequences without 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695 items, 88.2 MB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641500" y="1840325"/>
            <a:ext cx="44379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 Dataset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Test/with_gad : </a:t>
            </a:r>
            <a:r>
              <a:rPr lang="en"/>
              <a:t>contains </a:t>
            </a:r>
            <a:r>
              <a:rPr lang="en"/>
              <a:t>sequences</a:t>
            </a:r>
            <a:r>
              <a:rPr lang="en"/>
              <a:t> with 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118 items, 11.4 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Test/no_gad : </a:t>
            </a:r>
            <a:r>
              <a:rPr lang="en"/>
              <a:t>contains sequences without 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445 items, 40.9 MB</a:t>
            </a:r>
            <a:endParaRPr/>
          </a:p>
        </p:txBody>
      </p:sp>
      <p:cxnSp>
        <p:nvCxnSpPr>
          <p:cNvPr id="81" name="Google Shape;81;p16"/>
          <p:cNvCxnSpPr/>
          <p:nvPr/>
        </p:nvCxnSpPr>
        <p:spPr>
          <a:xfrm>
            <a:off x="4606750" y="1771150"/>
            <a:ext cx="5400" cy="24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Environment and </a:t>
            </a:r>
            <a:r>
              <a:rPr lang="en"/>
              <a:t>S</a:t>
            </a:r>
            <a:r>
              <a:rPr lang="en"/>
              <a:t>ystem Requirements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2102" r="8826" t="0"/>
          <a:stretch/>
        </p:blipFill>
        <p:spPr>
          <a:xfrm>
            <a:off x="-12767" y="1076275"/>
            <a:ext cx="9156767" cy="38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r>
              <a:rPr lang="en"/>
              <a:t> Requirements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sys : </a:t>
            </a:r>
            <a:r>
              <a:rPr lang="en"/>
              <a:t> system specific parameters and functions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b="1" lang="en"/>
              <a:t>atplotlib :</a:t>
            </a:r>
            <a:r>
              <a:rPr lang="en"/>
              <a:t> data visualization library in Python (plots, graphs, stats)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</a:t>
            </a:r>
            <a:r>
              <a:rPr b="1" lang="en"/>
              <a:t>yplot :</a:t>
            </a:r>
            <a:r>
              <a:rPr lang="en"/>
              <a:t> matplotlib’s plotting </a:t>
            </a:r>
            <a:r>
              <a:rPr lang="en"/>
              <a:t>framework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numpy :</a:t>
            </a:r>
            <a:r>
              <a:rPr lang="en"/>
              <a:t> library for large scale mathematical operations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tensorflow :</a:t>
            </a:r>
            <a:r>
              <a:rPr lang="en"/>
              <a:t> library used in neural networks for dataflow programming across a range of tasks.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keras :</a:t>
            </a:r>
            <a:r>
              <a:rPr lang="en"/>
              <a:t> high-level API of tensorflow,  highly-productive interface for solving DL problems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sklearn :</a:t>
            </a:r>
            <a:r>
              <a:rPr lang="en"/>
              <a:t> machine learning library of tools for predictive data analysis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os :</a:t>
            </a:r>
            <a:r>
              <a:rPr lang="en"/>
              <a:t> module to interact with underlying operating system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itertool :</a:t>
            </a:r>
            <a:r>
              <a:rPr lang="en"/>
              <a:t> collection of tools for handling iterators (data types used in for loops)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159300" y="1387175"/>
            <a:ext cx="2571900" cy="3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Setting the seed is  starting point for generating random numbers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Important for </a:t>
            </a:r>
            <a:r>
              <a:rPr lang="en"/>
              <a:t>reproducible</a:t>
            </a:r>
            <a:r>
              <a:rPr lang="en"/>
              <a:t> results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/>
              <a:t>Keras ustilizes NumPy random number generator with tensorflow backend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648" y="1152475"/>
            <a:ext cx="6420352" cy="34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9"/>
          <p:cNvCxnSpPr/>
          <p:nvPr/>
        </p:nvCxnSpPr>
        <p:spPr>
          <a:xfrm>
            <a:off x="2377900" y="2419175"/>
            <a:ext cx="1144500" cy="192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Libraries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235500" y="1152475"/>
            <a:ext cx="43365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16"/>
              <a:t>tensorflow.keras…</a:t>
            </a:r>
            <a:endParaRPr b="1" sz="2016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.models : </a:t>
            </a:r>
            <a:r>
              <a:rPr lang="en"/>
              <a:t>allows us to build and load the model into our </a:t>
            </a:r>
            <a:r>
              <a:rPr lang="en"/>
              <a:t>neural</a:t>
            </a:r>
            <a:r>
              <a:rPr lang="en"/>
              <a:t> network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.layers : </a:t>
            </a:r>
            <a:r>
              <a:rPr lang="en"/>
              <a:t>equips the model with a series of layers to process the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.optimizers :</a:t>
            </a:r>
            <a:r>
              <a:rPr lang="en"/>
              <a:t>  gradient descent algorithms to learn the best params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.preprocessing.image :</a:t>
            </a:r>
            <a:r>
              <a:rPr lang="en"/>
              <a:t> data augmentation of images in real time while the model is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.activations </a:t>
            </a:r>
            <a:r>
              <a:rPr lang="en"/>
              <a:t>: classification function</a:t>
            </a:r>
            <a:r>
              <a:rPr lang="en"/>
              <a:t> 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738275" y="1152475"/>
            <a:ext cx="42603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sklearn.metrics…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import confusion_matrix : </a:t>
            </a:r>
            <a:r>
              <a:rPr lang="en"/>
              <a:t>technique to calculate the </a:t>
            </a:r>
            <a:r>
              <a:rPr lang="en"/>
              <a:t>performance</a:t>
            </a:r>
            <a:r>
              <a:rPr lang="en"/>
              <a:t> of </a:t>
            </a:r>
            <a:r>
              <a:rPr lang="en"/>
              <a:t>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</a:t>
            </a:r>
            <a:r>
              <a:rPr b="1" lang="en"/>
              <a:t>mport auc : </a:t>
            </a:r>
            <a:r>
              <a:rPr lang="en"/>
              <a:t>computes area under the curve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</a:t>
            </a:r>
            <a:r>
              <a:rPr b="1" lang="en"/>
              <a:t>mport roc_curve :</a:t>
            </a:r>
            <a:r>
              <a:rPr lang="en"/>
              <a:t> plots the rate of true positives and false positives for a binary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</a:t>
            </a:r>
            <a:r>
              <a:rPr b="1" lang="en"/>
              <a:t>mport</a:t>
            </a:r>
            <a:r>
              <a:rPr lang="en"/>
              <a:t> </a:t>
            </a:r>
            <a:r>
              <a:rPr b="1" lang="en"/>
              <a:t>accuracy_score : </a:t>
            </a:r>
            <a:r>
              <a:rPr lang="en"/>
              <a:t>computes the accuracy of the count of correct predictions</a:t>
            </a:r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>
            <a:off x="4593150" y="1231650"/>
            <a:ext cx="13800" cy="37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Configuration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655125" y="1339775"/>
            <a:ext cx="5177100" cy="1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folders where the dataset is saved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67306" l="0" r="45304" t="10505"/>
          <a:stretch/>
        </p:blipFill>
        <p:spPr>
          <a:xfrm>
            <a:off x="142475" y="1266762"/>
            <a:ext cx="3387901" cy="64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30225" l="0" r="66509" t="50177"/>
          <a:stretch/>
        </p:blipFill>
        <p:spPr>
          <a:xfrm>
            <a:off x="1307950" y="2155150"/>
            <a:ext cx="2161174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71709" t="87741"/>
          <a:stretch/>
        </p:blipFill>
        <p:spPr>
          <a:xfrm>
            <a:off x="1714625" y="3084050"/>
            <a:ext cx="1739549" cy="3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655125" y="2167550"/>
            <a:ext cx="52047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input size of our network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655175" y="3036950"/>
            <a:ext cx="5177100" cy="14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size of the batch to leverage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522525" y="3884225"/>
            <a:ext cx="76962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DataGenerator functions will fetch the files, automatically resize the images, and set</a:t>
            </a:r>
            <a:r>
              <a:rPr lang="en"/>
              <a:t> the capacity GPUs have to parallelize.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